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129076"/>
            <a:ext cx="7477601" cy="1666399"/>
          </a:xfrm>
          <a:prstGeom prst="rect">
            <a:avLst/>
          </a:prstGeom>
          <a:noFill/>
          <a:ln/>
        </p:spPr>
        <p:txBody>
          <a:bodyPr wrap="square" rtlCol="0" anchor="t"/>
          <a:lstStyle/>
          <a:p>
            <a:pPr indent="0" marL="0">
              <a:lnSpc>
                <a:spcPts val="6561"/>
              </a:lnSpc>
              <a:buNone/>
            </a:pPr>
            <a:r>
              <a:rPr lang="en-US" sz="5249" b="1" dirty="0">
                <a:solidFill>
                  <a:srgbClr val="FF726D"/>
                </a:solidFill>
                <a:latin typeface="Inconsolata" pitchFamily="34" charset="0"/>
                <a:ea typeface="Inconsolata" pitchFamily="34" charset="-122"/>
                <a:cs typeface="Inconsolata" pitchFamily="34" charset="-120"/>
              </a:rPr>
              <a:t>Customer Churn Prediction Project</a:t>
            </a:r>
            <a:endParaRPr lang="en-US" sz="5249" dirty="0"/>
          </a:p>
        </p:txBody>
      </p:sp>
      <p:sp>
        <p:nvSpPr>
          <p:cNvPr id="6" name="Text 3"/>
          <p:cNvSpPr/>
          <p:nvPr/>
        </p:nvSpPr>
        <p:spPr>
          <a:xfrm>
            <a:off x="833199" y="4128730"/>
            <a:ext cx="7477601" cy="1333024"/>
          </a:xfrm>
          <a:prstGeom prst="rect">
            <a:avLst/>
          </a:prstGeom>
          <a:noFill/>
          <a:ln/>
        </p:spPr>
        <p:txBody>
          <a:bodyPr wrap="square" rtlCol="0" anchor="t"/>
          <a:lstStyle/>
          <a:p>
            <a:pPr indent="0" marL="0">
              <a:lnSpc>
                <a:spcPts val="3499"/>
              </a:lnSpc>
              <a:buNone/>
            </a:pPr>
            <a:r>
              <a:rPr lang="en-US" sz="2187" b="1" dirty="0">
                <a:solidFill>
                  <a:srgbClr val="DAD1E6"/>
                </a:solidFill>
                <a:latin typeface="Fira Sans" pitchFamily="34" charset="0"/>
                <a:ea typeface="Fira Sans" pitchFamily="34" charset="-122"/>
                <a:cs typeface="Fira Sans" pitchFamily="34" charset="-120"/>
              </a:rPr>
              <a:t>Welcome to this customer churn prediction project! In this presentation, we will explore the steps involved, from importing libraries to visualizing the data using Plotly.</a:t>
            </a:r>
            <a:endParaRPr lang="en-US" sz="2187" dirty="0"/>
          </a:p>
        </p:txBody>
      </p:sp>
      <p:sp>
        <p:nvSpPr>
          <p:cNvPr id="7" name="Shape 4"/>
          <p:cNvSpPr/>
          <p:nvPr/>
        </p:nvSpPr>
        <p:spPr>
          <a:xfrm>
            <a:off x="833199" y="5728335"/>
            <a:ext cx="355402" cy="355402"/>
          </a:xfrm>
          <a:prstGeom prst="roundRect">
            <a:avLst>
              <a:gd name="adj" fmla="val 25726039"/>
            </a:avLst>
          </a:prstGeom>
          <a:solidFill>
            <a:srgbClr val="2891F0"/>
          </a:solidFill>
          <a:ln w="7620">
            <a:solidFill>
              <a:srgbClr val="FFFFFF"/>
            </a:solidFill>
            <a:prstDash val="solid"/>
          </a:ln>
        </p:spPr>
      </p:sp>
      <p:sp>
        <p:nvSpPr>
          <p:cNvPr id="8" name="Text 5"/>
          <p:cNvSpPr/>
          <p:nvPr/>
        </p:nvSpPr>
        <p:spPr>
          <a:xfrm>
            <a:off x="927021" y="5723215"/>
            <a:ext cx="167640" cy="365760"/>
          </a:xfrm>
          <a:prstGeom prst="rect">
            <a:avLst/>
          </a:prstGeom>
          <a:noFill/>
          <a:ln/>
        </p:spPr>
        <p:txBody>
          <a:bodyPr wrap="none" rtlCol="0" anchor="t"/>
          <a:lstStyle/>
          <a:p>
            <a:pPr algn="ctr" indent="0" marL="0">
              <a:lnSpc>
                <a:spcPts val="2880"/>
              </a:lnSpc>
              <a:buNone/>
            </a:pPr>
            <a:r>
              <a:rPr lang="en-US" sz="1152" dirty="0">
                <a:solidFill>
                  <a:srgbClr val="FFFFFF"/>
                </a:solidFill>
                <a:latin typeface="Fira Sans" pitchFamily="34" charset="0"/>
                <a:ea typeface="Fira Sans" pitchFamily="34" charset="-122"/>
                <a:cs typeface="Fira Sans" pitchFamily="34" charset="-120"/>
              </a:rPr>
              <a:t>AS</a:t>
            </a:r>
            <a:endParaRPr lang="en-US" sz="1152" dirty="0"/>
          </a:p>
        </p:txBody>
      </p:sp>
      <p:sp>
        <p:nvSpPr>
          <p:cNvPr id="9" name="Text 6"/>
          <p:cNvSpPr/>
          <p:nvPr/>
        </p:nvSpPr>
        <p:spPr>
          <a:xfrm>
            <a:off x="1299686" y="5711666"/>
            <a:ext cx="1836420" cy="388858"/>
          </a:xfrm>
          <a:prstGeom prst="rect">
            <a:avLst/>
          </a:prstGeom>
          <a:noFill/>
          <a:ln/>
        </p:spPr>
        <p:txBody>
          <a:bodyPr wrap="none" rtlCol="0" anchor="t"/>
          <a:lstStyle/>
          <a:p>
            <a:pPr algn="l" indent="0" marL="0">
              <a:lnSpc>
                <a:spcPts val="3062"/>
              </a:lnSpc>
              <a:buNone/>
            </a:pPr>
            <a:r>
              <a:rPr lang="en-US" sz="2187" b="1" dirty="0">
                <a:solidFill>
                  <a:srgbClr val="DAD1E6"/>
                </a:solidFill>
                <a:latin typeface="Fira Sans" pitchFamily="34" charset="0"/>
                <a:ea typeface="Fira Sans" pitchFamily="34" charset="-122"/>
                <a:cs typeface="Fira Sans" pitchFamily="34" charset="-120"/>
              </a:rPr>
              <a:t>by Akhila Suru</a:t>
            </a:r>
            <a:endParaRPr lang="en-US" sz="2187"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587228"/>
            <a:ext cx="7477601" cy="1388745"/>
          </a:xfrm>
          <a:prstGeom prst="rect">
            <a:avLst/>
          </a:prstGeom>
          <a:noFill/>
          <a:ln/>
        </p:spPr>
        <p:txBody>
          <a:bodyPr wrap="squar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The Journey Begins: Importing Libraries</a:t>
            </a:r>
            <a:endParaRPr lang="en-US" sz="4374" dirty="0"/>
          </a:p>
        </p:txBody>
      </p:sp>
      <p:sp>
        <p:nvSpPr>
          <p:cNvPr id="6" name="Text 3"/>
          <p:cNvSpPr/>
          <p:nvPr/>
        </p:nvSpPr>
        <p:spPr>
          <a:xfrm>
            <a:off x="833199" y="4309229"/>
            <a:ext cx="7477601" cy="1333024"/>
          </a:xfrm>
          <a:prstGeom prst="rect">
            <a:avLst/>
          </a:prstGeom>
          <a:noFill/>
          <a:ln/>
        </p:spPr>
        <p:txBody>
          <a:bodyPr wrap="square" rtlCol="0" anchor="t"/>
          <a:lstStyle/>
          <a:p>
            <a:pPr indent="0" marL="0">
              <a:lnSpc>
                <a:spcPts val="3499"/>
              </a:lnSpc>
              <a:buNone/>
            </a:pPr>
            <a:r>
              <a:rPr lang="en-US" sz="2187" dirty="0">
                <a:solidFill>
                  <a:srgbClr val="DAD1E6"/>
                </a:solidFill>
                <a:latin typeface="Fira Sans" pitchFamily="34" charset="0"/>
                <a:ea typeface="Fira Sans" pitchFamily="34" charset="-122"/>
                <a:cs typeface="Fira Sans" pitchFamily="34" charset="-120"/>
              </a:rPr>
              <a:t>The first step in our project is to import the necessary libraries. By doing so, we gain access to powerful tools that will assist us in our analysis and prediction process.</a:t>
            </a:r>
            <a:endParaRPr lang="en-US" sz="2187"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934414"/>
            <a:ext cx="5356860"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Loading the Dataset</a:t>
            </a:r>
            <a:endParaRPr lang="en-US" sz="4374" dirty="0"/>
          </a:p>
        </p:txBody>
      </p:sp>
      <p:sp>
        <p:nvSpPr>
          <p:cNvPr id="6" name="Text 3"/>
          <p:cNvSpPr/>
          <p:nvPr/>
        </p:nvSpPr>
        <p:spPr>
          <a:xfrm>
            <a:off x="6319599" y="3962043"/>
            <a:ext cx="7477601" cy="1333024"/>
          </a:xfrm>
          <a:prstGeom prst="rect">
            <a:avLst/>
          </a:prstGeom>
          <a:noFill/>
          <a:ln/>
        </p:spPr>
        <p:txBody>
          <a:bodyPr wrap="square" rtlCol="0" anchor="t"/>
          <a:lstStyle/>
          <a:p>
            <a:pPr indent="0" marL="0">
              <a:lnSpc>
                <a:spcPts val="3499"/>
              </a:lnSpc>
              <a:buNone/>
            </a:pPr>
            <a:r>
              <a:rPr lang="en-US" sz="2187" b="1" dirty="0">
                <a:solidFill>
                  <a:srgbClr val="DAD1E6"/>
                </a:solidFill>
                <a:latin typeface="Fira Sans" pitchFamily="34" charset="0"/>
                <a:ea typeface="Fira Sans" pitchFamily="34" charset="-122"/>
                <a:cs typeface="Fira Sans" pitchFamily="34" charset="-120"/>
              </a:rPr>
              <a:t>Once the libraries are imported, we can move on to loading the dataset. This crucial step allows us to have the necessary data to analyze and predict customer churn.</a:t>
            </a:r>
            <a:endParaRPr lang="en-US" sz="2187"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017871"/>
            <a:ext cx="7477601" cy="2083118"/>
          </a:xfrm>
          <a:prstGeom prst="rect">
            <a:avLst/>
          </a:prstGeom>
          <a:noFill/>
          <a:ln/>
        </p:spPr>
        <p:txBody>
          <a:bodyPr wrap="squar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Preparing for Accurate Predictions: Data Cleaning and Preprocessing</a:t>
            </a:r>
            <a:endParaRPr lang="en-US" sz="4374" dirty="0"/>
          </a:p>
        </p:txBody>
      </p:sp>
      <p:sp>
        <p:nvSpPr>
          <p:cNvPr id="6" name="Text 3"/>
          <p:cNvSpPr/>
          <p:nvPr/>
        </p:nvSpPr>
        <p:spPr>
          <a:xfrm>
            <a:off x="833199" y="4434245"/>
            <a:ext cx="7477601" cy="1777365"/>
          </a:xfrm>
          <a:prstGeom prst="rect">
            <a:avLst/>
          </a:prstGeom>
          <a:noFill/>
          <a:ln/>
        </p:spPr>
        <p:txBody>
          <a:bodyPr wrap="square" rtlCol="0" anchor="t"/>
          <a:lstStyle/>
          <a:p>
            <a:pPr indent="0" marL="0">
              <a:lnSpc>
                <a:spcPts val="3499"/>
              </a:lnSpc>
              <a:buNone/>
            </a:pPr>
            <a:r>
              <a:rPr lang="en-US" sz="2187" b="1" dirty="0">
                <a:solidFill>
                  <a:srgbClr val="DAD1E6"/>
                </a:solidFill>
                <a:latin typeface="Fira Sans" pitchFamily="34" charset="0"/>
                <a:ea typeface="Fira Sans" pitchFamily="34" charset="-122"/>
                <a:cs typeface="Fira Sans" pitchFamily="34" charset="-120"/>
              </a:rPr>
              <a:t>Before we can dive into the analysis, it is important to ensure that the data is clean and properly preprocessed. We will apply techniques to handle missing values and outliers, and transform the dataset as needed.</a:t>
            </a:r>
            <a:endParaRPr lang="en-US" sz="2187"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365058"/>
            <a:ext cx="7477601" cy="1388745"/>
          </a:xfrm>
          <a:prstGeom prst="rect">
            <a:avLst/>
          </a:prstGeom>
          <a:noFill/>
          <a:ln/>
        </p:spPr>
        <p:txBody>
          <a:bodyPr wrap="squar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Visualizing the Data with Plotly</a:t>
            </a:r>
            <a:endParaRPr lang="en-US" sz="4374" dirty="0"/>
          </a:p>
        </p:txBody>
      </p:sp>
      <p:sp>
        <p:nvSpPr>
          <p:cNvPr id="6" name="Text 3"/>
          <p:cNvSpPr/>
          <p:nvPr/>
        </p:nvSpPr>
        <p:spPr>
          <a:xfrm>
            <a:off x="6319599" y="4087058"/>
            <a:ext cx="7477601" cy="1777365"/>
          </a:xfrm>
          <a:prstGeom prst="rect">
            <a:avLst/>
          </a:prstGeom>
          <a:noFill/>
          <a:ln/>
        </p:spPr>
        <p:txBody>
          <a:bodyPr wrap="square" rtlCol="0" anchor="t"/>
          <a:lstStyle/>
          <a:p>
            <a:pPr indent="0" marL="0">
              <a:lnSpc>
                <a:spcPts val="3499"/>
              </a:lnSpc>
              <a:buNone/>
            </a:pPr>
            <a:r>
              <a:rPr lang="en-US" sz="2187" b="1" dirty="0">
                <a:solidFill>
                  <a:srgbClr val="DAD1E6"/>
                </a:solidFill>
                <a:latin typeface="Fira Sans" pitchFamily="34" charset="0"/>
                <a:ea typeface="Fira Sans" pitchFamily="34" charset="-122"/>
                <a:cs typeface="Fira Sans" pitchFamily="34" charset="-120"/>
              </a:rPr>
              <a:t>Visualizations provide insights and assist in understanding complex data. We will leverage the power of Plotly to create interactive charts and graphs that reveal patterns and trends related to customer churn.</a:t>
            </a:r>
            <a:endParaRPr lang="en-US" sz="2187"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2587228"/>
            <a:ext cx="10554414" cy="1388745"/>
          </a:xfrm>
          <a:prstGeom prst="rect">
            <a:avLst/>
          </a:prstGeom>
          <a:noFill/>
          <a:ln/>
        </p:spPr>
        <p:txBody>
          <a:bodyPr wrap="squar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The Fascinating World of Customer Churn</a:t>
            </a:r>
            <a:endParaRPr lang="en-US" sz="4374" dirty="0"/>
          </a:p>
        </p:txBody>
      </p:sp>
      <p:sp>
        <p:nvSpPr>
          <p:cNvPr id="7" name="Text 4"/>
          <p:cNvSpPr/>
          <p:nvPr/>
        </p:nvSpPr>
        <p:spPr>
          <a:xfrm>
            <a:off x="2037993" y="4309229"/>
            <a:ext cx="10554414" cy="1333024"/>
          </a:xfrm>
          <a:prstGeom prst="rect">
            <a:avLst/>
          </a:prstGeom>
          <a:noFill/>
          <a:ln/>
        </p:spPr>
        <p:txBody>
          <a:bodyPr wrap="square" rtlCol="0" anchor="t"/>
          <a:lstStyle/>
          <a:p>
            <a:pPr indent="0" marL="0">
              <a:lnSpc>
                <a:spcPts val="3499"/>
              </a:lnSpc>
              <a:buNone/>
            </a:pPr>
            <a:r>
              <a:rPr lang="en-US" sz="2187" b="1" dirty="0">
                <a:solidFill>
                  <a:srgbClr val="DAD1E6"/>
                </a:solidFill>
                <a:latin typeface="Fira Sans" pitchFamily="34" charset="0"/>
                <a:ea typeface="Fira Sans" pitchFamily="34" charset="-122"/>
                <a:cs typeface="Fira Sans" pitchFamily="34" charset="-120"/>
              </a:rPr>
              <a:t>Let's take a closer look at customer churn – a phenomenon that impacts many businesses. We will explore its causes, implications, and potential strategies to mitigate it.</a:t>
            </a:r>
            <a:endParaRPr lang="en-US" sz="2187"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4323159"/>
            <a:ext cx="6202680"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Discussing the Project</a:t>
            </a:r>
            <a:endParaRPr lang="en-US" sz="4374" dirty="0"/>
          </a:p>
        </p:txBody>
      </p:sp>
      <p:sp>
        <p:nvSpPr>
          <p:cNvPr id="6" name="Text 3"/>
          <p:cNvSpPr/>
          <p:nvPr/>
        </p:nvSpPr>
        <p:spPr>
          <a:xfrm>
            <a:off x="2037993" y="5350788"/>
            <a:ext cx="10554414" cy="1333024"/>
          </a:xfrm>
          <a:prstGeom prst="rect">
            <a:avLst/>
          </a:prstGeom>
          <a:noFill/>
          <a:ln/>
        </p:spPr>
        <p:txBody>
          <a:bodyPr wrap="square" rtlCol="0" anchor="t"/>
          <a:lstStyle/>
          <a:p>
            <a:pPr indent="0" marL="0">
              <a:lnSpc>
                <a:spcPts val="3499"/>
              </a:lnSpc>
              <a:buNone/>
            </a:pPr>
            <a:r>
              <a:rPr lang="en-US" sz="2187" b="1" dirty="0">
                <a:solidFill>
                  <a:srgbClr val="DAD1E6"/>
                </a:solidFill>
                <a:latin typeface="Fira Sans" pitchFamily="34" charset="0"/>
                <a:ea typeface="Fira Sans" pitchFamily="34" charset="-122"/>
                <a:cs typeface="Fira Sans" pitchFamily="34" charset="-120"/>
              </a:rPr>
              <a:t>We will delve into the intricacies of our customer churn prediction project. Our analysis will involve applying machine learning algorithms and evaluating their performance to build a reliable predictive model.</a:t>
            </a:r>
            <a:endParaRPr lang="en-US" sz="2187"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690330"/>
            <a:ext cx="4443889"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Conclusion</a:t>
            </a:r>
            <a:endParaRPr lang="en-US" sz="4374" dirty="0"/>
          </a:p>
        </p:txBody>
      </p:sp>
      <p:sp>
        <p:nvSpPr>
          <p:cNvPr id="5" name="Text 3"/>
          <p:cNvSpPr/>
          <p:nvPr/>
        </p:nvSpPr>
        <p:spPr>
          <a:xfrm>
            <a:off x="2037993" y="2829044"/>
            <a:ext cx="10554414" cy="1333024"/>
          </a:xfrm>
          <a:prstGeom prst="rect">
            <a:avLst/>
          </a:prstGeom>
          <a:noFill/>
          <a:ln/>
        </p:spPr>
        <p:txBody>
          <a:bodyPr wrap="square" rtlCol="0" anchor="t"/>
          <a:lstStyle/>
          <a:p>
            <a:pPr indent="0" marL="0">
              <a:lnSpc>
                <a:spcPts val="3499"/>
              </a:lnSpc>
              <a:buNone/>
            </a:pPr>
            <a:r>
              <a:rPr lang="en-US" sz="2187" b="1" dirty="0">
                <a:solidFill>
                  <a:srgbClr val="DAD1E6"/>
                </a:solidFill>
                <a:latin typeface="Fira Sans" pitchFamily="34" charset="0"/>
                <a:ea typeface="Fira Sans" pitchFamily="34" charset="-122"/>
                <a:cs typeface="Fira Sans" pitchFamily="34" charset="-120"/>
              </a:rPr>
              <a:t>As we come to the end of our presentation, we will summarize our findings, discuss the significance of customer churn prediction, and present recommendations for future steps to minimize customer churn effectively.</a:t>
            </a:r>
            <a:endParaRPr lang="en-US" sz="2187" dirty="0"/>
          </a:p>
        </p:txBody>
      </p:sp>
      <p:sp>
        <p:nvSpPr>
          <p:cNvPr id="6" name="Text 4"/>
          <p:cNvSpPr/>
          <p:nvPr/>
        </p:nvSpPr>
        <p:spPr>
          <a:xfrm>
            <a:off x="2037993" y="4411980"/>
            <a:ext cx="10554414" cy="355402"/>
          </a:xfrm>
          <a:prstGeom prst="rect">
            <a:avLst/>
          </a:prstGeom>
          <a:noFill/>
          <a:ln/>
        </p:spPr>
        <p:txBody>
          <a:bodyPr wrap="none" rtlCol="0" anchor="t"/>
          <a:lstStyle/>
          <a:p>
            <a:pPr indent="0" marL="0">
              <a:lnSpc>
                <a:spcPts val="2799"/>
              </a:lnSpc>
              <a:buNone/>
            </a:pPr>
            <a:endParaRPr lang="en-US" sz="1750" dirty="0"/>
          </a:p>
        </p:txBody>
      </p:sp>
      <p:sp>
        <p:nvSpPr>
          <p:cNvPr id="7" name="Text 5"/>
          <p:cNvSpPr/>
          <p:nvPr/>
        </p:nvSpPr>
        <p:spPr>
          <a:xfrm>
            <a:off x="2037993" y="5017294"/>
            <a:ext cx="10554414" cy="355402"/>
          </a:xfrm>
          <a:prstGeom prst="rect">
            <a:avLst/>
          </a:prstGeom>
          <a:noFill/>
          <a:ln/>
        </p:spPr>
        <p:txBody>
          <a:bodyPr wrap="none" rtlCol="0" anchor="t"/>
          <a:lstStyle/>
          <a:p>
            <a:pPr indent="0" marL="0">
              <a:lnSpc>
                <a:spcPts val="2799"/>
              </a:lnSpc>
              <a:buNone/>
            </a:pPr>
            <a:endParaRPr lang="en-US" sz="1750" dirty="0"/>
          </a:p>
        </p:txBody>
      </p:sp>
      <p:sp>
        <p:nvSpPr>
          <p:cNvPr id="8" name="Text 6"/>
          <p:cNvSpPr/>
          <p:nvPr/>
        </p:nvSpPr>
        <p:spPr>
          <a:xfrm>
            <a:off x="2037993" y="5705951"/>
            <a:ext cx="6370320" cy="833199"/>
          </a:xfrm>
          <a:prstGeom prst="rect">
            <a:avLst/>
          </a:prstGeom>
          <a:noFill/>
          <a:ln/>
        </p:spPr>
        <p:txBody>
          <a:bodyPr wrap="none" rtlCol="0" anchor="t"/>
          <a:lstStyle/>
          <a:p>
            <a:pPr indent="0" marL="0">
              <a:lnSpc>
                <a:spcPts val="6561"/>
              </a:lnSpc>
              <a:buNone/>
            </a:pPr>
            <a:r>
              <a:rPr lang="en-US" sz="5249" b="1" dirty="0">
                <a:solidFill>
                  <a:srgbClr val="FF726D"/>
                </a:solidFill>
                <a:latin typeface="Inconsolata" pitchFamily="34" charset="0"/>
                <a:ea typeface="Inconsolata" pitchFamily="34" charset="-122"/>
                <a:cs typeface="Inconsolata" pitchFamily="34" charset="-120"/>
              </a:rPr>
              <a:t>          Thank you</a:t>
            </a:r>
            <a:endParaRPr lang="en-US" sz="5249"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2023-11-30T18:13:11Z</dcterms:created>
  <dcterms:modified xsi:type="dcterms:W3CDTF">2023-11-30T18:13:11Z</dcterms:modified>
</cp:coreProperties>
</file>